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300" r:id="rId3"/>
    <p:sldId id="301" r:id="rId4"/>
    <p:sldId id="302" r:id="rId5"/>
    <p:sldId id="286" r:id="rId6"/>
    <p:sldId id="331" r:id="rId7"/>
    <p:sldId id="305" r:id="rId8"/>
    <p:sldId id="306" r:id="rId9"/>
    <p:sldId id="337" r:id="rId10"/>
    <p:sldId id="338" r:id="rId11"/>
    <p:sldId id="339" r:id="rId12"/>
    <p:sldId id="340" r:id="rId13"/>
    <p:sldId id="341" r:id="rId14"/>
    <p:sldId id="312" r:id="rId15"/>
    <p:sldId id="292" r:id="rId16"/>
    <p:sldId id="288" r:id="rId17"/>
    <p:sldId id="318" r:id="rId18"/>
    <p:sldId id="319" r:id="rId19"/>
    <p:sldId id="333" r:id="rId20"/>
    <p:sldId id="320" r:id="rId21"/>
    <p:sldId id="325" r:id="rId22"/>
    <p:sldId id="321" r:id="rId23"/>
    <p:sldId id="322" r:id="rId24"/>
    <p:sldId id="334" r:id="rId25"/>
    <p:sldId id="335" r:id="rId26"/>
    <p:sldId id="336" r:id="rId27"/>
    <p:sldId id="256" r:id="rId28"/>
    <p:sldId id="313" r:id="rId29"/>
    <p:sldId id="314" r:id="rId30"/>
    <p:sldId id="315" r:id="rId31"/>
    <p:sldId id="31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8208"/>
    <a:srgbClr val="EEC41F"/>
    <a:srgbClr val="00854C"/>
    <a:srgbClr val="7F00FF"/>
    <a:srgbClr val="DCFF97"/>
    <a:srgbClr val="FFD9FF"/>
    <a:srgbClr val="FF3399"/>
    <a:srgbClr val="63C5D2"/>
    <a:srgbClr val="3333FF"/>
    <a:srgbClr val="E342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5" autoAdjust="0"/>
    <p:restoredTop sz="94660"/>
  </p:normalViewPr>
  <p:slideViewPr>
    <p:cSldViewPr snapToGrid="0">
      <p:cViewPr>
        <p:scale>
          <a:sx n="75" d="100"/>
          <a:sy n="75" d="100"/>
        </p:scale>
        <p:origin x="846" y="88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ACFAD6-54E6-4A61-B544-52E932BA4E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CF70A8C-1904-463E-A6F4-519B80531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CA13EDD-B104-43A0-AEAE-0F744F943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52F2-A3F2-49DC-BD27-F532186D706F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66AC16B-4B9B-4F24-9E84-4FF6A8A28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CB55FCD-8303-4D72-ADCB-BAE03700E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9F326-9267-49E9-AB19-E4E74848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39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636819-60FD-4A9C-924F-113B4AD37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08B476D-445F-4826-9113-F6ECB6C8F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10EADF-0FED-4961-AF20-8B28043DF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52F2-A3F2-49DC-BD27-F532186D706F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05DBC27-DC7D-4098-BBF0-138CA9B23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7339900-35C1-466A-8386-985DF2E79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9F326-9267-49E9-AB19-E4E74848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05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F5A2F29D-567F-434E-BF6A-2CD97E472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2077D26-E032-4AF6-A8BB-E7240B47F8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0804D9-0482-4D7A-A7A6-B1373B2B5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52F2-A3F2-49DC-BD27-F532186D706F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8B2F876-82CB-47A7-96C6-A1B2FE6AD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C00FD0A-9D64-4C62-9165-0287702D6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9F326-9267-49E9-AB19-E4E74848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3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D71F21-22CF-4EF5-94DD-411BDB742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FEB21FF-489E-46C6-8F4A-F76F91915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B05C10A-9A01-4D57-A655-C0C5C4920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52F2-A3F2-49DC-BD27-F532186D706F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0E8F0A2-9BA4-4760-A065-8DCE0C818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613A45D-AA4D-4AFC-90DA-2A7E897DD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9F326-9267-49E9-AB19-E4E74848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4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31E514-F66E-4812-ACEB-179A5502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1414199-A3A5-4536-A003-AE12F525D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CBD732-A1CF-443E-8206-F7B327DFB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52F2-A3F2-49DC-BD27-F532186D706F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E47067D-E88C-4352-88AA-79D36B93F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3BD5627-5454-412B-8C6C-8CF01BD62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9F326-9267-49E9-AB19-E4E74848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56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BF9164-B565-4437-9808-5428782F3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BF3C76-457C-484A-9248-6A5932356F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17E4B50-C772-4548-BEC0-51CE63B6E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582B2BF-850B-45EA-8CA6-5AFCF19DC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52F2-A3F2-49DC-BD27-F532186D706F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FFD3E74-5EF5-41EE-99C6-2E1841EDA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B25C4AC-FC6A-4F39-8765-30F376894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9F326-9267-49E9-AB19-E4E74848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56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253BC0-F8D4-4C7F-A86D-6D32F0721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081D979-C4FB-47BF-95F0-434B90F26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EA60A55-6B3D-4E15-B958-09F5A1BEC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9AFE226-7665-47C1-8D67-3CDEE61BA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A0CA8D8-C992-42AB-9605-0AFF2DDB95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E62662D9-71FD-4025-8598-EEB751527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52F2-A3F2-49DC-BD27-F532186D706F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E09EC3C-6E0A-44F5-AF82-96482D113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9E89A3C-CB47-4443-90F1-065895BC3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9F326-9267-49E9-AB19-E4E74848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60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BE3CFF-05AB-4016-82DA-654F5E2E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6A487A1-B918-46D5-BB19-C35D60984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52F2-A3F2-49DC-BD27-F532186D706F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E8EBFCB-9A7F-47E0-A1C0-6930F2A3F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61B4EE7-1038-439C-A9D1-D842B3D00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9F326-9267-49E9-AB19-E4E74848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19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ADE47CC-5F34-4669-BCB9-83A5251A7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52F2-A3F2-49DC-BD27-F532186D706F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8D84BF5-14D1-4CAE-9AB5-38B9045DD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4B73236-75F7-4189-9FCE-41A611390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9F326-9267-49E9-AB19-E4E74848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581680-08D0-4FDA-8DF1-3CBBCA4FA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1317FA5-7A74-4722-9344-B176F7453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E28246D-1088-496E-95FD-B1C89A4D49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977018A-8AF4-4179-9B92-59D2C5170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52F2-A3F2-49DC-BD27-F532186D706F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2B2C9FD-263A-473A-981E-C529B9CD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E9AC6B0-8367-466D-AD6B-886085E2C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9F326-9267-49E9-AB19-E4E74848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42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6C78F5-693D-411A-8520-1FE6AD713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2A67264-E03D-4B4F-95DB-D23A10BC72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549A1D6-FCC1-4A12-B93F-43ABAE66B0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072CD0B-2D84-4904-8F9C-5D137334E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52F2-A3F2-49DC-BD27-F532186D706F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6A6D2A9-2EC7-4E9C-A9E4-C5E404880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F413ACF-6699-417B-B5CA-AF53CE0BC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9F326-9267-49E9-AB19-E4E74848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26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E72370C-2840-4682-90D2-DD309E668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A03A856-0EF1-4E8A-B45D-2D49A174D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93CD702-D9A4-4629-A579-A2D5438658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752F2-A3F2-49DC-BD27-F532186D706F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1CDD203-697F-43DB-96D8-9762F6B53D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79F536F-1C54-4501-86C7-B740A9942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9F326-9267-49E9-AB19-E4E74848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96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3">
            <a:extLst>
              <a:ext uri="{FF2B5EF4-FFF2-40B4-BE49-F238E27FC236}">
                <a16:creationId xmlns:a16="http://schemas.microsoft.com/office/drawing/2014/main" id="{2CC5FBA0-A624-4F9F-9247-26261946B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8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zh-HK" altLang="en-US" sz="5400" b="1" dirty="0">
                <a:latin typeface="DFKai-SB" panose="03000509000000000000" pitchFamily="65" charset="-120"/>
                <a:ea typeface="DFKai-SB" panose="03000509000000000000" pitchFamily="65" charset="-120"/>
              </a:rPr>
              <a:t>配對內容拼合</a:t>
            </a:r>
            <a:r>
              <a:rPr lang="en-US" altLang="zh-HK" sz="5400" b="1" dirty="0">
                <a:latin typeface="DFKai-SB" panose="03000509000000000000" pitchFamily="65" charset="-120"/>
                <a:ea typeface="DFKai-SB" panose="03000509000000000000" pitchFamily="65" charset="-120"/>
              </a:rPr>
              <a:t/>
            </a:r>
            <a:br>
              <a:rPr lang="en-US" altLang="zh-HK" sz="5400" b="1" dirty="0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5400" b="1" dirty="0">
                <a:latin typeface="DFKai-SB" panose="03000509000000000000" pitchFamily="65" charset="-120"/>
                <a:ea typeface="DFKai-SB" panose="03000509000000000000" pitchFamily="65" charset="-120"/>
              </a:rPr>
              <a:t>說話活動</a:t>
            </a:r>
            <a:endParaRPr lang="en-US" sz="54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6" name="內容版面配置區 1">
            <a:extLst>
              <a:ext uri="{FF2B5EF4-FFF2-40B4-BE49-F238E27FC236}">
                <a16:creationId xmlns:a16="http://schemas.microsoft.com/office/drawing/2014/main" id="{05CC02E3-031F-410E-B8F4-E06B4F845AF2}"/>
              </a:ext>
            </a:extLst>
          </p:cNvPr>
          <p:cNvSpPr txBox="1">
            <a:spLocks/>
          </p:cNvSpPr>
          <p:nvPr/>
        </p:nvSpPr>
        <p:spPr>
          <a:xfrm>
            <a:off x="2362196" y="2555194"/>
            <a:ext cx="7493001" cy="23216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sz="3600" dirty="0" smtClean="0">
                <a:latin typeface="DFKai-SB" panose="03000509000000000000" pitchFamily="65" charset="-120"/>
                <a:ea typeface="DFKai-SB" panose="03000509000000000000" pitchFamily="65" charset="-120"/>
                <a:cs typeface="+mj-cs"/>
              </a:rPr>
              <a:t>尋寶物：</a:t>
            </a:r>
            <a:endParaRPr lang="en-US" altLang="zh-TW" sz="3600" dirty="0" smtClean="0">
              <a:latin typeface="DFKai-SB" panose="03000509000000000000" pitchFamily="65" charset="-120"/>
              <a:ea typeface="DFKai-SB" panose="03000509000000000000" pitchFamily="65" charset="-120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3200" dirty="0" smtClean="0">
                <a:latin typeface="DFKai-SB" panose="03000509000000000000" pitchFamily="65" charset="-120"/>
                <a:ea typeface="DFKai-SB" panose="03000509000000000000" pitchFamily="65" charset="-120"/>
                <a:cs typeface="+mj-cs"/>
              </a:rPr>
              <a:t>二人一組，互相交換資訊，完成工作紙，</a:t>
            </a:r>
            <a:endParaRPr lang="en-US" altLang="zh-TW" sz="3200" dirty="0" smtClean="0">
              <a:latin typeface="DFKai-SB" panose="03000509000000000000" pitchFamily="65" charset="-120"/>
              <a:ea typeface="DFKai-SB" panose="03000509000000000000" pitchFamily="65" charset="-120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3200" dirty="0" smtClean="0">
                <a:latin typeface="DFKai-SB" panose="03000509000000000000" pitchFamily="65" charset="-120"/>
                <a:ea typeface="DFKai-SB" panose="03000509000000000000" pitchFamily="65" charset="-120"/>
                <a:cs typeface="+mj-cs"/>
              </a:rPr>
              <a:t>然後在課室找出工作紙上的物件。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39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內容版面配置區 7">
            <a:extLst>
              <a:ext uri="{FF2B5EF4-FFF2-40B4-BE49-F238E27FC236}">
                <a16:creationId xmlns:a16="http://schemas.microsoft.com/office/drawing/2014/main" id="{6C7A1D54-F434-4760-8B77-B9B8BB759B80}"/>
              </a:ext>
            </a:extLst>
          </p:cNvPr>
          <p:cNvSpPr txBox="1">
            <a:spLocks/>
          </p:cNvSpPr>
          <p:nvPr/>
        </p:nvSpPr>
        <p:spPr>
          <a:xfrm>
            <a:off x="349544" y="288194"/>
            <a:ext cx="5746455" cy="698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(2) 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學生活動（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A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問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B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答）：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944887" y="5216274"/>
            <a:ext cx="4698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這是</a:t>
            </a:r>
            <a:r>
              <a:rPr kumimoji="0" lang="zh-TW" altLang="en-US" sz="4400" b="1" i="0" u="sng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遙控玩具車</a:t>
            </a: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13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方塊 15"/>
          <p:cNvSpPr txBox="1"/>
          <p:nvPr/>
        </p:nvSpPr>
        <p:spPr>
          <a:xfrm>
            <a:off x="4791267" y="5216274"/>
            <a:ext cx="30059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這是</a:t>
            </a:r>
            <a:r>
              <a:rPr kumimoji="0" lang="zh-TW" altLang="en-US" sz="4400" b="1" i="0" u="sng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積木</a:t>
            </a: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2" name="內容版面配置區 7">
            <a:extLst>
              <a:ext uri="{FF2B5EF4-FFF2-40B4-BE49-F238E27FC236}">
                <a16:creationId xmlns:a16="http://schemas.microsoft.com/office/drawing/2014/main" id="{6C7A1D54-F434-4760-8B77-B9B8BB759B80}"/>
              </a:ext>
            </a:extLst>
          </p:cNvPr>
          <p:cNvSpPr txBox="1">
            <a:spLocks/>
          </p:cNvSpPr>
          <p:nvPr/>
        </p:nvSpPr>
        <p:spPr>
          <a:xfrm>
            <a:off x="349544" y="288194"/>
            <a:ext cx="5746455" cy="698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(2) 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學生活動（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A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問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B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答）：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66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方塊 15"/>
          <p:cNvSpPr txBox="1"/>
          <p:nvPr/>
        </p:nvSpPr>
        <p:spPr>
          <a:xfrm>
            <a:off x="4509142" y="5216274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這是</a:t>
            </a:r>
            <a:r>
              <a:rPr kumimoji="0" lang="zh-TW" altLang="en-US" sz="4400" b="1" i="0" u="sng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玩具熊</a:t>
            </a: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2" name="內容版面配置區 7">
            <a:extLst>
              <a:ext uri="{FF2B5EF4-FFF2-40B4-BE49-F238E27FC236}">
                <a16:creationId xmlns:a16="http://schemas.microsoft.com/office/drawing/2014/main" id="{6C7A1D54-F434-4760-8B77-B9B8BB759B80}"/>
              </a:ext>
            </a:extLst>
          </p:cNvPr>
          <p:cNvSpPr txBox="1">
            <a:spLocks/>
          </p:cNvSpPr>
          <p:nvPr/>
        </p:nvSpPr>
        <p:spPr>
          <a:xfrm>
            <a:off x="349544" y="288194"/>
            <a:ext cx="5746455" cy="698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(2) 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學生活動（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A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問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B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答）：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61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方塊 15"/>
          <p:cNvSpPr txBox="1"/>
          <p:nvPr/>
        </p:nvSpPr>
        <p:spPr>
          <a:xfrm>
            <a:off x="4791272" y="5216274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這是</a:t>
            </a:r>
            <a:r>
              <a:rPr kumimoji="0" lang="zh-TW" altLang="en-US" sz="4400" b="1" i="0" u="sng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皮球</a:t>
            </a: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2" name="內容版面配置區 7">
            <a:extLst>
              <a:ext uri="{FF2B5EF4-FFF2-40B4-BE49-F238E27FC236}">
                <a16:creationId xmlns:a16="http://schemas.microsoft.com/office/drawing/2014/main" id="{6C7A1D54-F434-4760-8B77-B9B8BB759B80}"/>
              </a:ext>
            </a:extLst>
          </p:cNvPr>
          <p:cNvSpPr txBox="1">
            <a:spLocks/>
          </p:cNvSpPr>
          <p:nvPr/>
        </p:nvSpPr>
        <p:spPr>
          <a:xfrm>
            <a:off x="349544" y="288194"/>
            <a:ext cx="5746455" cy="698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(2) 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學生活動（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A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問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B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答）：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57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字方塊 26"/>
          <p:cNvSpPr txBox="1"/>
          <p:nvPr/>
        </p:nvSpPr>
        <p:spPr>
          <a:xfrm>
            <a:off x="317540" y="1070520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這是</a:t>
            </a:r>
            <a:r>
              <a:rPr lang="zh-TW" altLang="en-US" sz="3200" b="1" u="sng" dirty="0" smtClean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遙控玩具車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4070415" y="5924942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這是</a:t>
            </a:r>
            <a:r>
              <a:rPr lang="zh-TW" altLang="en-US" sz="3200" b="1" u="sng" dirty="0" smtClean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積木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6592185" y="1070521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這是</a:t>
            </a:r>
            <a:r>
              <a:rPr lang="zh-TW" altLang="en-US" sz="3200" b="1" u="sng" dirty="0" smtClean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玩具熊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9521903" y="5924942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這是</a:t>
            </a:r>
            <a:r>
              <a:rPr lang="zh-TW" altLang="en-US" sz="3200" b="1" u="sng" dirty="0" smtClean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皮球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標題 1">
            <a:extLst>
              <a:ext uri="{FF2B5EF4-FFF2-40B4-BE49-F238E27FC236}">
                <a16:creationId xmlns:a16="http://schemas.microsoft.com/office/drawing/2014/main" id="{AEF6307F-C376-47D4-B178-828C003E9500}"/>
              </a:ext>
            </a:extLst>
          </p:cNvPr>
          <p:cNvSpPr txBox="1">
            <a:spLocks/>
          </p:cNvSpPr>
          <p:nvPr/>
        </p:nvSpPr>
        <p:spPr>
          <a:xfrm>
            <a:off x="1181099" y="-3301"/>
            <a:ext cx="9839325" cy="971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TW" b="1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3. </a:t>
            </a:r>
            <a:r>
              <a:rPr lang="zh-TW" altLang="en-US" b="1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小結（一）</a:t>
            </a:r>
            <a:endParaRPr lang="en-US" b="1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05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AEF6307F-C376-47D4-B178-828C003E9500}"/>
              </a:ext>
            </a:extLst>
          </p:cNvPr>
          <p:cNvSpPr txBox="1">
            <a:spLocks/>
          </p:cNvSpPr>
          <p:nvPr/>
        </p:nvSpPr>
        <p:spPr>
          <a:xfrm>
            <a:off x="1181099" y="-3301"/>
            <a:ext cx="9839325" cy="971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TW" b="1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4. </a:t>
            </a:r>
            <a:r>
              <a:rPr lang="zh-TW" altLang="en-US" b="1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讀</a:t>
            </a:r>
            <a:r>
              <a:rPr lang="zh-TW" altLang="en-US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一讀</a:t>
            </a:r>
            <a:endParaRPr lang="en-US" b="1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" name="內容版面配置區 7">
            <a:extLst>
              <a:ext uri="{FF2B5EF4-FFF2-40B4-BE49-F238E27FC236}">
                <a16:creationId xmlns:a16="http://schemas.microsoft.com/office/drawing/2014/main" id="{6C7A1D54-F434-4760-8B77-B9B8BB759B80}"/>
              </a:ext>
            </a:extLst>
          </p:cNvPr>
          <p:cNvSpPr txBox="1">
            <a:spLocks/>
          </p:cNvSpPr>
          <p:nvPr/>
        </p:nvSpPr>
        <p:spPr>
          <a:xfrm>
            <a:off x="349545" y="783494"/>
            <a:ext cx="3329826" cy="5909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(1) </a:t>
            </a:r>
            <a:r>
              <a:rPr lang="zh-TW" altLang="en-US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重温詞語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4615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字方塊 23"/>
          <p:cNvSpPr txBox="1"/>
          <p:nvPr/>
        </p:nvSpPr>
        <p:spPr>
          <a:xfrm>
            <a:off x="4581667" y="1180603"/>
            <a:ext cx="4698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這是甚麼顏色的？</a:t>
            </a:r>
            <a:endParaRPr 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662754" y="5216274"/>
            <a:ext cx="5262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這是</a:t>
            </a:r>
            <a:r>
              <a:rPr lang="zh-TW" altLang="en-US" sz="4400" b="1" u="sng" dirty="0" smtClean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（顏色詞）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的。</a:t>
            </a:r>
            <a:endParaRPr 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內容版面配置區 7">
            <a:extLst>
              <a:ext uri="{FF2B5EF4-FFF2-40B4-BE49-F238E27FC236}">
                <a16:creationId xmlns:a16="http://schemas.microsoft.com/office/drawing/2014/main" id="{6C7A1D54-F434-4760-8B77-B9B8BB759B80}"/>
              </a:ext>
            </a:extLst>
          </p:cNvPr>
          <p:cNvSpPr txBox="1">
            <a:spLocks/>
          </p:cNvSpPr>
          <p:nvPr/>
        </p:nvSpPr>
        <p:spPr>
          <a:xfrm>
            <a:off x="194002" y="377094"/>
            <a:ext cx="4290912" cy="698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(2) </a:t>
            </a:r>
            <a:r>
              <a:rPr lang="zh-TW" altLang="en-US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學習句式（二）</a:t>
            </a:r>
            <a:endParaRPr lang="en-US" sz="36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31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字方塊 23"/>
          <p:cNvSpPr txBox="1"/>
          <p:nvPr/>
        </p:nvSpPr>
        <p:spPr>
          <a:xfrm>
            <a:off x="4374230" y="1485403"/>
            <a:ext cx="4698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這是甚麼顏色的？</a:t>
            </a:r>
            <a:endParaRPr 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AEF6307F-C376-47D4-B178-828C003E9500}"/>
              </a:ext>
            </a:extLst>
          </p:cNvPr>
          <p:cNvSpPr txBox="1">
            <a:spLocks/>
          </p:cNvSpPr>
          <p:nvPr/>
        </p:nvSpPr>
        <p:spPr>
          <a:xfrm>
            <a:off x="1181099" y="-3301"/>
            <a:ext cx="9839325" cy="971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TW" b="1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5. </a:t>
            </a:r>
            <a:r>
              <a:rPr lang="zh-TW" altLang="en-US" b="1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配對內容拼合活動（二）</a:t>
            </a:r>
            <a:endParaRPr lang="en-US" b="1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" name="內容版面配置區 7">
            <a:extLst>
              <a:ext uri="{FF2B5EF4-FFF2-40B4-BE49-F238E27FC236}">
                <a16:creationId xmlns:a16="http://schemas.microsoft.com/office/drawing/2014/main" id="{6C7A1D54-F434-4760-8B77-B9B8BB759B80}"/>
              </a:ext>
            </a:extLst>
          </p:cNvPr>
          <p:cNvSpPr txBox="1">
            <a:spLocks/>
          </p:cNvSpPr>
          <p:nvPr/>
        </p:nvSpPr>
        <p:spPr>
          <a:xfrm>
            <a:off x="349544" y="914120"/>
            <a:ext cx="4287769" cy="698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(1) </a:t>
            </a:r>
            <a:r>
              <a:rPr lang="zh-TW" altLang="en-US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示例：問一問</a:t>
            </a:r>
            <a:endParaRPr lang="en-US" sz="36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29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字方塊 24"/>
          <p:cNvSpPr txBox="1"/>
          <p:nvPr/>
        </p:nvSpPr>
        <p:spPr>
          <a:xfrm>
            <a:off x="4509140" y="5216274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這是</a:t>
            </a:r>
            <a:r>
              <a:rPr lang="zh-TW" altLang="en-US" sz="4400" b="1" u="sng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紫色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的。</a:t>
            </a:r>
            <a:endParaRPr 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AEF6307F-C376-47D4-B178-828C003E9500}"/>
              </a:ext>
            </a:extLst>
          </p:cNvPr>
          <p:cNvSpPr txBox="1">
            <a:spLocks/>
          </p:cNvSpPr>
          <p:nvPr/>
        </p:nvSpPr>
        <p:spPr>
          <a:xfrm>
            <a:off x="1181099" y="-3301"/>
            <a:ext cx="9839325" cy="971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TW" b="1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5. </a:t>
            </a:r>
            <a:r>
              <a:rPr lang="zh-TW" altLang="en-US" b="1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配對內容拼合活動（二）</a:t>
            </a:r>
            <a:endParaRPr lang="en-US" b="1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" name="內容版面配置區 7">
            <a:extLst>
              <a:ext uri="{FF2B5EF4-FFF2-40B4-BE49-F238E27FC236}">
                <a16:creationId xmlns:a16="http://schemas.microsoft.com/office/drawing/2014/main" id="{6C7A1D54-F434-4760-8B77-B9B8BB759B80}"/>
              </a:ext>
            </a:extLst>
          </p:cNvPr>
          <p:cNvSpPr txBox="1">
            <a:spLocks/>
          </p:cNvSpPr>
          <p:nvPr/>
        </p:nvSpPr>
        <p:spPr>
          <a:xfrm>
            <a:off x="349544" y="914120"/>
            <a:ext cx="4287769" cy="698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(1) </a:t>
            </a:r>
            <a:r>
              <a:rPr lang="zh-TW" altLang="en-US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示例：答一答</a:t>
            </a:r>
            <a:endParaRPr lang="en-US" sz="36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91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>
            <a:extLst>
              <a:ext uri="{FF2B5EF4-FFF2-40B4-BE49-F238E27FC236}">
                <a16:creationId xmlns:a16="http://schemas.microsoft.com/office/drawing/2014/main" id="{AEF6307F-C376-47D4-B178-828C003E9500}"/>
              </a:ext>
            </a:extLst>
          </p:cNvPr>
          <p:cNvSpPr txBox="1">
            <a:spLocks/>
          </p:cNvSpPr>
          <p:nvPr/>
        </p:nvSpPr>
        <p:spPr>
          <a:xfrm>
            <a:off x="1181099" y="-3301"/>
            <a:ext cx="9839325" cy="971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TW" b="1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5. </a:t>
            </a:r>
            <a:r>
              <a:rPr lang="zh-TW" altLang="en-US" b="1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配對內容拼合活動（二）</a:t>
            </a:r>
            <a:endParaRPr lang="en-US" b="1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" name="內容版面配置區 7">
            <a:extLst>
              <a:ext uri="{FF2B5EF4-FFF2-40B4-BE49-F238E27FC236}">
                <a16:creationId xmlns:a16="http://schemas.microsoft.com/office/drawing/2014/main" id="{6C7A1D54-F434-4760-8B77-B9B8BB759B80}"/>
              </a:ext>
            </a:extLst>
          </p:cNvPr>
          <p:cNvSpPr txBox="1">
            <a:spLocks/>
          </p:cNvSpPr>
          <p:nvPr/>
        </p:nvSpPr>
        <p:spPr>
          <a:xfrm>
            <a:off x="349544" y="914120"/>
            <a:ext cx="4287769" cy="698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(1) </a:t>
            </a:r>
            <a:r>
              <a:rPr lang="zh-TW" altLang="en-US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示例：貼一貼</a:t>
            </a:r>
            <a:endParaRPr lang="en-US" sz="36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85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">
            <a:extLst>
              <a:ext uri="{FF2B5EF4-FFF2-40B4-BE49-F238E27FC236}">
                <a16:creationId xmlns:a16="http://schemas.microsoft.com/office/drawing/2014/main" id="{AEF6307F-C376-47D4-B178-828C003E9500}"/>
              </a:ext>
            </a:extLst>
          </p:cNvPr>
          <p:cNvSpPr txBox="1">
            <a:spLocks/>
          </p:cNvSpPr>
          <p:nvPr/>
        </p:nvSpPr>
        <p:spPr>
          <a:xfrm>
            <a:off x="1181099" y="97494"/>
            <a:ext cx="9839325" cy="76944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TW" b="1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1. </a:t>
            </a:r>
            <a:r>
              <a:rPr lang="zh-TW" altLang="en-US" b="1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讀</a:t>
            </a:r>
            <a:r>
              <a:rPr lang="zh-TW" altLang="en-US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一讀</a:t>
            </a:r>
            <a:endParaRPr lang="en-US" b="1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內容版面配置區 7">
            <a:extLst>
              <a:ext uri="{FF2B5EF4-FFF2-40B4-BE49-F238E27FC236}">
                <a16:creationId xmlns:a16="http://schemas.microsoft.com/office/drawing/2014/main" id="{6C7A1D54-F434-4760-8B77-B9B8BB759B80}"/>
              </a:ext>
            </a:extLst>
          </p:cNvPr>
          <p:cNvSpPr txBox="1">
            <a:spLocks/>
          </p:cNvSpPr>
          <p:nvPr/>
        </p:nvSpPr>
        <p:spPr>
          <a:xfrm>
            <a:off x="349545" y="783494"/>
            <a:ext cx="3329826" cy="5909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(1) </a:t>
            </a:r>
            <a:r>
              <a:rPr lang="zh-TW" altLang="en-US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重温詞語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1323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字方塊 24"/>
          <p:cNvSpPr txBox="1"/>
          <p:nvPr/>
        </p:nvSpPr>
        <p:spPr>
          <a:xfrm>
            <a:off x="4865598" y="5216274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這是</a:t>
            </a:r>
            <a:r>
              <a:rPr lang="zh-TW" altLang="en-US" sz="4400" b="1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紅色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的。</a:t>
            </a:r>
            <a:endParaRPr 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內容版面配置區 7">
            <a:extLst>
              <a:ext uri="{FF2B5EF4-FFF2-40B4-BE49-F238E27FC236}">
                <a16:creationId xmlns:a16="http://schemas.microsoft.com/office/drawing/2014/main" id="{6C7A1D54-F434-4760-8B77-B9B8BB759B80}"/>
              </a:ext>
            </a:extLst>
          </p:cNvPr>
          <p:cNvSpPr txBox="1">
            <a:spLocks/>
          </p:cNvSpPr>
          <p:nvPr/>
        </p:nvSpPr>
        <p:spPr>
          <a:xfrm>
            <a:off x="349545" y="203529"/>
            <a:ext cx="3797486" cy="189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(2) </a:t>
            </a:r>
            <a:r>
              <a:rPr lang="zh-TW" altLang="en-US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學生活動</a:t>
            </a:r>
            <a:endParaRPr lang="en-US" altLang="zh-TW" sz="3600" dirty="0" smtClean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　（</a:t>
            </a:r>
            <a:r>
              <a:rPr lang="en-US" altLang="zh-TW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B</a:t>
            </a:r>
            <a:r>
              <a:rPr lang="zh-TW" altLang="en-US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問</a:t>
            </a:r>
            <a:r>
              <a:rPr lang="en-US" altLang="zh-TW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A</a:t>
            </a:r>
            <a:r>
              <a:rPr lang="zh-TW" altLang="en-US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答）：</a:t>
            </a:r>
            <a:endParaRPr lang="en-US" sz="36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81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字方塊 24"/>
          <p:cNvSpPr txBox="1"/>
          <p:nvPr/>
        </p:nvSpPr>
        <p:spPr>
          <a:xfrm>
            <a:off x="4865600" y="5216274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這是</a:t>
            </a:r>
            <a:r>
              <a:rPr lang="zh-TW" altLang="en-US" sz="4400" b="1" u="sng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綠色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的。</a:t>
            </a:r>
            <a:endParaRPr 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內容版面配置區 7">
            <a:extLst>
              <a:ext uri="{FF2B5EF4-FFF2-40B4-BE49-F238E27FC236}">
                <a16:creationId xmlns:a16="http://schemas.microsoft.com/office/drawing/2014/main" id="{6C7A1D54-F434-4760-8B77-B9B8BB759B80}"/>
              </a:ext>
            </a:extLst>
          </p:cNvPr>
          <p:cNvSpPr txBox="1">
            <a:spLocks/>
          </p:cNvSpPr>
          <p:nvPr/>
        </p:nvSpPr>
        <p:spPr>
          <a:xfrm>
            <a:off x="349545" y="203529"/>
            <a:ext cx="3797486" cy="189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(2) </a:t>
            </a:r>
            <a:r>
              <a:rPr lang="zh-TW" altLang="en-US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學生活動</a:t>
            </a:r>
            <a:endParaRPr lang="en-US" altLang="zh-TW" sz="3600" dirty="0" smtClean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　（</a:t>
            </a:r>
            <a:r>
              <a:rPr lang="en-US" altLang="zh-TW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B</a:t>
            </a:r>
            <a:r>
              <a:rPr lang="zh-TW" altLang="en-US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問</a:t>
            </a:r>
            <a:r>
              <a:rPr lang="en-US" altLang="zh-TW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A</a:t>
            </a:r>
            <a:r>
              <a:rPr lang="zh-TW" altLang="en-US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答）：</a:t>
            </a:r>
            <a:endParaRPr lang="en-US" sz="36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78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字方塊 24"/>
          <p:cNvSpPr txBox="1"/>
          <p:nvPr/>
        </p:nvSpPr>
        <p:spPr>
          <a:xfrm>
            <a:off x="4865599" y="5216274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這是</a:t>
            </a:r>
            <a:r>
              <a:rPr lang="zh-TW" altLang="en-US" sz="4400" b="1" u="sng" dirty="0" smtClean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藍色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的。</a:t>
            </a:r>
            <a:endParaRPr 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內容版面配置區 7">
            <a:extLst>
              <a:ext uri="{FF2B5EF4-FFF2-40B4-BE49-F238E27FC236}">
                <a16:creationId xmlns:a16="http://schemas.microsoft.com/office/drawing/2014/main" id="{6C7A1D54-F434-4760-8B77-B9B8BB759B80}"/>
              </a:ext>
            </a:extLst>
          </p:cNvPr>
          <p:cNvSpPr txBox="1">
            <a:spLocks/>
          </p:cNvSpPr>
          <p:nvPr/>
        </p:nvSpPr>
        <p:spPr>
          <a:xfrm>
            <a:off x="349545" y="203529"/>
            <a:ext cx="3797486" cy="189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(2) </a:t>
            </a:r>
            <a:r>
              <a:rPr lang="zh-TW" altLang="en-US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學生活動</a:t>
            </a:r>
            <a:endParaRPr lang="en-US" altLang="zh-TW" sz="3600" dirty="0" smtClean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　（</a:t>
            </a:r>
            <a:r>
              <a:rPr lang="en-US" altLang="zh-TW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B</a:t>
            </a:r>
            <a:r>
              <a:rPr lang="zh-TW" altLang="en-US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問</a:t>
            </a:r>
            <a:r>
              <a:rPr lang="en-US" altLang="zh-TW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A</a:t>
            </a:r>
            <a:r>
              <a:rPr lang="zh-TW" altLang="en-US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答）：</a:t>
            </a:r>
            <a:endParaRPr lang="en-US" sz="36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07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字方塊 24"/>
          <p:cNvSpPr txBox="1"/>
          <p:nvPr/>
        </p:nvSpPr>
        <p:spPr>
          <a:xfrm>
            <a:off x="4865596" y="5216274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這是</a:t>
            </a:r>
            <a:r>
              <a:rPr lang="zh-TW" altLang="en-US" sz="4400" b="1" u="sng" dirty="0" smtClean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黃色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的。</a:t>
            </a:r>
            <a:endParaRPr 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內容版面配置區 7">
            <a:extLst>
              <a:ext uri="{FF2B5EF4-FFF2-40B4-BE49-F238E27FC236}">
                <a16:creationId xmlns:a16="http://schemas.microsoft.com/office/drawing/2014/main" id="{6C7A1D54-F434-4760-8B77-B9B8BB759B80}"/>
              </a:ext>
            </a:extLst>
          </p:cNvPr>
          <p:cNvSpPr txBox="1">
            <a:spLocks/>
          </p:cNvSpPr>
          <p:nvPr/>
        </p:nvSpPr>
        <p:spPr>
          <a:xfrm>
            <a:off x="349545" y="203529"/>
            <a:ext cx="3797486" cy="189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(2) </a:t>
            </a:r>
            <a:r>
              <a:rPr lang="zh-TW" altLang="en-US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學生活動</a:t>
            </a:r>
            <a:endParaRPr lang="en-US" altLang="zh-TW" sz="3600" dirty="0" smtClean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　（</a:t>
            </a:r>
            <a:r>
              <a:rPr lang="en-US" altLang="zh-TW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B</a:t>
            </a:r>
            <a:r>
              <a:rPr lang="zh-TW" altLang="en-US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問</a:t>
            </a:r>
            <a:r>
              <a:rPr lang="en-US" altLang="zh-TW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A</a:t>
            </a:r>
            <a:r>
              <a:rPr lang="zh-TW" altLang="en-US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答）：</a:t>
            </a:r>
            <a:endParaRPr lang="en-US" sz="36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6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字方塊 26"/>
          <p:cNvSpPr txBox="1"/>
          <p:nvPr/>
        </p:nvSpPr>
        <p:spPr>
          <a:xfrm>
            <a:off x="607795" y="1070520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這是</a:t>
            </a:r>
            <a:r>
              <a:rPr lang="zh-TW" altLang="en-US" sz="3200" b="1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紅色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的。</a:t>
            </a:r>
            <a:endParaRPr 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3386778" y="5924942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這是</a:t>
            </a:r>
            <a:r>
              <a:rPr lang="zh-TW" altLang="en-US" sz="3200" b="1" u="sng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綠色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的。</a:t>
            </a:r>
            <a:endParaRPr 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6165761" y="1070521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這是</a:t>
            </a:r>
            <a:r>
              <a:rPr lang="zh-TW" altLang="en-US" sz="3200" b="1" u="sng" dirty="0" smtClean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藍色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的。</a:t>
            </a:r>
            <a:endParaRPr 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8944744" y="5924942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這是</a:t>
            </a:r>
            <a:r>
              <a:rPr lang="zh-TW" altLang="en-US" sz="3200" b="1" u="sng" dirty="0" smtClean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黃色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的。</a:t>
            </a:r>
            <a:endParaRPr 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標題 1">
            <a:extLst>
              <a:ext uri="{FF2B5EF4-FFF2-40B4-BE49-F238E27FC236}">
                <a16:creationId xmlns:a16="http://schemas.microsoft.com/office/drawing/2014/main" id="{AEF6307F-C376-47D4-B178-828C003E9500}"/>
              </a:ext>
            </a:extLst>
          </p:cNvPr>
          <p:cNvSpPr txBox="1">
            <a:spLocks/>
          </p:cNvSpPr>
          <p:nvPr/>
        </p:nvSpPr>
        <p:spPr>
          <a:xfrm>
            <a:off x="1181099" y="-3301"/>
            <a:ext cx="9839325" cy="971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TW" b="1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6. </a:t>
            </a:r>
            <a:r>
              <a:rPr lang="zh-TW" altLang="en-US" b="1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小結（二）</a:t>
            </a:r>
            <a:endParaRPr lang="en-US" b="1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39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2CC5FBA0-A624-4F9F-9247-26261946B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尋寶物：</a:t>
            </a:r>
            <a:endParaRPr lang="en-US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05CC02E3-031F-410E-B8F4-E06B4F845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sz="3600" dirty="0">
                <a:latin typeface="DFKai-SB" panose="03000509000000000000" pitchFamily="65" charset="-120"/>
                <a:ea typeface="DFKai-SB" panose="03000509000000000000" pitchFamily="65" charset="-120"/>
                <a:cs typeface="+mj-cs"/>
              </a:rPr>
              <a:t>二人一組，在課室找出工作紙上的物件。</a:t>
            </a:r>
            <a:endParaRPr lang="en-US" altLang="zh-TW" sz="3600" dirty="0">
              <a:latin typeface="DFKai-SB" panose="03000509000000000000" pitchFamily="65" charset="-120"/>
              <a:ea typeface="DFKai-SB" panose="03000509000000000000" pitchFamily="65" charset="-120"/>
              <a:cs typeface="+mj-cs"/>
            </a:endParaRPr>
          </a:p>
          <a:p>
            <a:pPr marL="0" indent="0">
              <a:buNone/>
            </a:pPr>
            <a:r>
              <a:rPr lang="zh-TW" altLang="en-US" sz="3600" dirty="0">
                <a:latin typeface="DFKai-SB" panose="03000509000000000000" pitchFamily="65" charset="-120"/>
                <a:ea typeface="DFKai-SB" panose="03000509000000000000" pitchFamily="65" charset="-120"/>
                <a:cs typeface="+mj-cs"/>
              </a:rPr>
              <a:t>（限時</a:t>
            </a:r>
            <a:r>
              <a:rPr lang="zh-TW" altLang="en-US" sz="2000" dirty="0">
                <a:latin typeface="DFKai-SB" panose="03000509000000000000" pitchFamily="65" charset="-120"/>
                <a:ea typeface="DFKai-SB" panose="03000509000000000000" pitchFamily="65" charset="-120"/>
                <a:cs typeface="+mj-cs"/>
              </a:rPr>
              <a:t> </a:t>
            </a:r>
            <a:r>
              <a:rPr lang="en-US" altLang="zh-TW" sz="3600" dirty="0">
                <a:latin typeface="DFKai-SB" panose="03000509000000000000" pitchFamily="65" charset="-120"/>
                <a:ea typeface="DFKai-SB" panose="03000509000000000000" pitchFamily="65" charset="-120"/>
                <a:cs typeface="+mj-cs"/>
              </a:rPr>
              <a:t>3</a:t>
            </a:r>
            <a:r>
              <a:rPr lang="en-US" altLang="zh-TW" sz="2000" dirty="0">
                <a:latin typeface="DFKai-SB" panose="03000509000000000000" pitchFamily="65" charset="-120"/>
                <a:ea typeface="DFKai-SB" panose="03000509000000000000" pitchFamily="65" charset="-120"/>
                <a:cs typeface="+mj-cs"/>
              </a:rPr>
              <a:t> </a:t>
            </a:r>
            <a:r>
              <a:rPr lang="zh-TW" altLang="en-US" sz="3600" dirty="0">
                <a:latin typeface="DFKai-SB" panose="03000509000000000000" pitchFamily="65" charset="-120"/>
                <a:ea typeface="DFKai-SB" panose="03000509000000000000" pitchFamily="65" charset="-120"/>
                <a:cs typeface="+mj-cs"/>
              </a:rPr>
              <a:t>分鐘</a:t>
            </a:r>
            <a:r>
              <a:rPr lang="en-US" altLang="zh-TW" sz="3600" dirty="0">
                <a:latin typeface="DFKai-SB" panose="03000509000000000000" pitchFamily="65" charset="-120"/>
                <a:ea typeface="DFKai-SB" panose="03000509000000000000" pitchFamily="65" charset="-120"/>
                <a:cs typeface="+mj-cs"/>
              </a:rPr>
              <a:t>)</a:t>
            </a:r>
          </a:p>
          <a:p>
            <a:pPr marL="0" indent="0">
              <a:buNone/>
            </a:pPr>
            <a:endParaRPr lang="en-US" altLang="zh-TW" sz="3600" dirty="0">
              <a:latin typeface="DFKai-SB" panose="03000509000000000000" pitchFamily="65" charset="-120"/>
              <a:ea typeface="DFKai-SB" panose="03000509000000000000" pitchFamily="65" charset="-120"/>
              <a:cs typeface="+mj-cs"/>
            </a:endParaRPr>
          </a:p>
          <a:p>
            <a:pPr marL="0" indent="0">
              <a:buNone/>
            </a:pPr>
            <a:r>
              <a:rPr lang="zh-TW" altLang="en-US" sz="3600" dirty="0">
                <a:latin typeface="DFKai-SB" panose="03000509000000000000" pitchFamily="65" charset="-120"/>
                <a:ea typeface="DFKai-SB" panose="03000509000000000000" pitchFamily="65" charset="-120"/>
                <a:cs typeface="+mj-cs"/>
              </a:rPr>
              <a:t>運用所學句式，向全班介紹你們找到的物件：</a:t>
            </a:r>
            <a:endParaRPr lang="en-US" sz="3600" dirty="0">
              <a:latin typeface="DFKai-SB" panose="03000509000000000000" pitchFamily="65" charset="-120"/>
              <a:ea typeface="DFKai-SB" panose="03000509000000000000" pitchFamily="65" charset="-120"/>
              <a:cs typeface="+mj-cs"/>
            </a:endParaRPr>
          </a:p>
          <a:p>
            <a:pPr lvl="0"/>
            <a:r>
              <a:rPr lang="zh-TW" altLang="en-US" sz="3600" dirty="0">
                <a:latin typeface="DFKai-SB" panose="03000509000000000000" pitchFamily="65" charset="-120"/>
                <a:ea typeface="DFKai-SB" panose="03000509000000000000" pitchFamily="65" charset="-120"/>
                <a:cs typeface="+mj-cs"/>
              </a:rPr>
              <a:t>「這是甚麼？」和「這是</a:t>
            </a:r>
            <a:r>
              <a:rPr lang="zh-TW" altLang="en-US" sz="3600" u="sng" dirty="0">
                <a:latin typeface="DFKai-SB" panose="03000509000000000000" pitchFamily="65" charset="-120"/>
                <a:ea typeface="DFKai-SB" panose="03000509000000000000" pitchFamily="65" charset="-120"/>
                <a:cs typeface="+mj-cs"/>
              </a:rPr>
              <a:t>（物件名稱）</a:t>
            </a:r>
            <a:r>
              <a:rPr lang="zh-TW" altLang="en-US" sz="3600" dirty="0">
                <a:latin typeface="DFKai-SB" panose="03000509000000000000" pitchFamily="65" charset="-120"/>
                <a:ea typeface="DFKai-SB" panose="03000509000000000000" pitchFamily="65" charset="-120"/>
                <a:cs typeface="+mj-cs"/>
              </a:rPr>
              <a:t>。」</a:t>
            </a:r>
            <a:endParaRPr lang="en-US" sz="3600" dirty="0">
              <a:latin typeface="DFKai-SB" panose="03000509000000000000" pitchFamily="65" charset="-120"/>
              <a:ea typeface="DFKai-SB" panose="03000509000000000000" pitchFamily="65" charset="-120"/>
              <a:cs typeface="+mj-cs"/>
            </a:endParaRPr>
          </a:p>
          <a:p>
            <a:pPr lvl="0"/>
            <a:r>
              <a:rPr lang="zh-TW" altLang="en-US" sz="3600" dirty="0">
                <a:latin typeface="DFKai-SB" panose="03000509000000000000" pitchFamily="65" charset="-120"/>
                <a:ea typeface="DFKai-SB" panose="03000509000000000000" pitchFamily="65" charset="-120"/>
                <a:cs typeface="+mj-cs"/>
              </a:rPr>
              <a:t>「這是甚麼顏色的？」和「 這是</a:t>
            </a:r>
            <a:r>
              <a:rPr lang="zh-TW" altLang="en-US" sz="3600" u="sng" dirty="0">
                <a:latin typeface="DFKai-SB" panose="03000509000000000000" pitchFamily="65" charset="-120"/>
                <a:ea typeface="DFKai-SB" panose="03000509000000000000" pitchFamily="65" charset="-120"/>
                <a:cs typeface="+mj-cs"/>
              </a:rPr>
              <a:t>（顏色詞）</a:t>
            </a:r>
            <a:r>
              <a:rPr lang="zh-TW" altLang="en-US" sz="3600" dirty="0">
                <a:latin typeface="DFKai-SB" panose="03000509000000000000" pitchFamily="65" charset="-120"/>
                <a:ea typeface="DFKai-SB" panose="03000509000000000000" pitchFamily="65" charset="-120"/>
                <a:cs typeface="+mj-cs"/>
              </a:rPr>
              <a:t>的。」</a:t>
            </a:r>
            <a:endParaRPr lang="en-US" sz="3600" dirty="0">
              <a:latin typeface="DFKai-SB" panose="03000509000000000000" pitchFamily="65" charset="-120"/>
              <a:ea typeface="DFKai-SB" panose="03000509000000000000" pitchFamily="65" charset="-120"/>
              <a:cs typeface="+mj-cs"/>
            </a:endParaRPr>
          </a:p>
          <a:p>
            <a:endParaRPr lang="en-US" sz="3600" dirty="0"/>
          </a:p>
          <a:p>
            <a:endParaRPr lang="en-US" sz="3600" dirty="0"/>
          </a:p>
          <a:p>
            <a:pPr marL="0" indent="0">
              <a:buNone/>
            </a:pPr>
            <a:endParaRPr lang="en-US" sz="3600" dirty="0">
              <a:latin typeface="DFKai-SB" panose="03000509000000000000" pitchFamily="65" charset="-120"/>
              <a:ea typeface="DFKai-SB" panose="03000509000000000000" pitchFamily="65" charset="-120"/>
              <a:cs typeface="+mj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03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87C4660-A9A3-4617-9EA5-193234155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4255"/>
            <a:ext cx="10515600" cy="4044620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zh-TW" altLang="en-US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物件名稱：皮球、風箏、玩具熊</a:t>
            </a:r>
            <a:r>
              <a:rPr lang="zh-TW" altLang="en-US" sz="32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、遙控</a:t>
            </a:r>
            <a:r>
              <a:rPr lang="zh-TW" altLang="en-US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玩具車、飛行棋、</a:t>
            </a:r>
            <a:endParaRPr lang="en-US" altLang="zh-TW" sz="32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2601913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zh-TW" altLang="en-US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積木</a:t>
            </a:r>
            <a:endParaRPr lang="en-US" altLang="zh-TW" sz="32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eriod" startAt="2"/>
            </a:pPr>
            <a:r>
              <a:rPr lang="zh-TW" altLang="en-US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顏色詞：紅色、橙色、黃色、綠色、藍色、紫色</a:t>
            </a:r>
            <a:endParaRPr lang="en-US" sz="32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514350" lvl="0" indent="-514350">
              <a:spcBef>
                <a:spcPts val="1200"/>
              </a:spcBef>
              <a:buFont typeface="+mj-lt"/>
              <a:buAutoNum type="arabicPeriod" startAt="2"/>
            </a:pPr>
            <a:r>
              <a:rPr lang="zh-TW" altLang="en-US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句式：</a:t>
            </a:r>
            <a:endParaRPr lang="en-US" sz="32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altLang="en-US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「這是甚麼？」和「這是</a:t>
            </a:r>
            <a:r>
              <a:rPr lang="zh-TW" altLang="en-US" sz="3200" u="sng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（物件名稱）</a:t>
            </a:r>
            <a:r>
              <a:rPr lang="zh-TW" altLang="en-US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。」</a:t>
            </a:r>
            <a:endParaRPr lang="en-US" sz="32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altLang="en-US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「這是甚麼顏色的？」和「這是</a:t>
            </a:r>
            <a:r>
              <a:rPr lang="zh-TW" altLang="en-US" sz="3200" u="sng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（顏色詞）</a:t>
            </a:r>
            <a:r>
              <a:rPr lang="zh-TW" altLang="en-US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的。」</a:t>
            </a:r>
            <a:endParaRPr lang="en-US" sz="32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2" name="內容版面配置區 5">
            <a:extLst>
              <a:ext uri="{FF2B5EF4-FFF2-40B4-BE49-F238E27FC236}">
                <a16:creationId xmlns:a16="http://schemas.microsoft.com/office/drawing/2014/main" id="{7E15B25D-627D-48FF-9416-39BB5E119BE7}"/>
              </a:ext>
            </a:extLst>
          </p:cNvPr>
          <p:cNvSpPr txBox="1">
            <a:spLocks/>
          </p:cNvSpPr>
          <p:nvPr/>
        </p:nvSpPr>
        <p:spPr>
          <a:xfrm>
            <a:off x="1722670" y="1825625"/>
            <a:ext cx="963113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4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A238101-B3FC-40BE-8461-D618D9F421C7}"/>
              </a:ext>
            </a:extLst>
          </p:cNvPr>
          <p:cNvSpPr/>
          <p:nvPr/>
        </p:nvSpPr>
        <p:spPr>
          <a:xfrm>
            <a:off x="2543367" y="1041928"/>
            <a:ext cx="71096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你在本教節學了甚麼？</a:t>
            </a:r>
            <a:endParaRPr lang="en-US" altLang="zh-TW" sz="5400" b="1" dirty="0">
              <a:solidFill>
                <a:srgbClr val="0070C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EF6307F-C376-47D4-B178-828C003E9500}"/>
              </a:ext>
            </a:extLst>
          </p:cNvPr>
          <p:cNvSpPr txBox="1">
            <a:spLocks/>
          </p:cNvSpPr>
          <p:nvPr/>
        </p:nvSpPr>
        <p:spPr>
          <a:xfrm>
            <a:off x="1181099" y="-3301"/>
            <a:ext cx="9839325" cy="971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TW" b="1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7. </a:t>
            </a:r>
            <a:r>
              <a:rPr lang="zh-TW" altLang="en-US" b="1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總結</a:t>
            </a:r>
            <a:endParaRPr lang="en-US" b="1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46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內容版面配置區 5">
            <a:extLst>
              <a:ext uri="{FF2B5EF4-FFF2-40B4-BE49-F238E27FC236}">
                <a16:creationId xmlns:a16="http://schemas.microsoft.com/office/drawing/2014/main" id="{7E15B25D-627D-48FF-9416-39BB5E119BE7}"/>
              </a:ext>
            </a:extLst>
          </p:cNvPr>
          <p:cNvSpPr txBox="1">
            <a:spLocks/>
          </p:cNvSpPr>
          <p:nvPr/>
        </p:nvSpPr>
        <p:spPr>
          <a:xfrm>
            <a:off x="6659794" y="1630559"/>
            <a:ext cx="4643206" cy="359688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sz="4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這是甚麼？</a:t>
            </a:r>
            <a:endParaRPr lang="en-US" altLang="zh-TW" sz="4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4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這是</a:t>
            </a:r>
            <a:r>
              <a:rPr lang="zh-TW" altLang="en-US" sz="4800" b="1" dirty="0">
                <a:solidFill>
                  <a:srgbClr val="7F00FF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風箏</a:t>
            </a:r>
            <a:r>
              <a:rPr lang="zh-TW" altLang="en-US" sz="4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4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4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4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這是甚麼顏色的？</a:t>
            </a:r>
            <a:endParaRPr lang="en-US" altLang="zh-TW" sz="4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4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這是</a:t>
            </a:r>
            <a:r>
              <a:rPr lang="zh-TW" altLang="en-US" sz="4800" b="1" dirty="0">
                <a:solidFill>
                  <a:srgbClr val="7F00FF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紫色</a:t>
            </a:r>
            <a:r>
              <a:rPr lang="zh-TW" altLang="en-US" sz="4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的。</a:t>
            </a:r>
            <a:endParaRPr lang="en-US" sz="4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EF6307F-C376-47D4-B178-828C003E9500}"/>
              </a:ext>
            </a:extLst>
          </p:cNvPr>
          <p:cNvSpPr txBox="1">
            <a:spLocks/>
          </p:cNvSpPr>
          <p:nvPr/>
        </p:nvSpPr>
        <p:spPr>
          <a:xfrm>
            <a:off x="1181099" y="-3301"/>
            <a:ext cx="9839325" cy="971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zh-TW" altLang="en-US" b="1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再來讀一讀：</a:t>
            </a:r>
            <a:endParaRPr lang="en-US" b="1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78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內容版面配置區 5">
            <a:extLst>
              <a:ext uri="{FF2B5EF4-FFF2-40B4-BE49-F238E27FC236}">
                <a16:creationId xmlns:a16="http://schemas.microsoft.com/office/drawing/2014/main" id="{7E15B25D-627D-48FF-9416-39BB5E119BE7}"/>
              </a:ext>
            </a:extLst>
          </p:cNvPr>
          <p:cNvSpPr txBox="1">
            <a:spLocks/>
          </p:cNvSpPr>
          <p:nvPr/>
        </p:nvSpPr>
        <p:spPr>
          <a:xfrm>
            <a:off x="6659794" y="1630559"/>
            <a:ext cx="4643206" cy="359688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sz="4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這是甚麼？</a:t>
            </a:r>
            <a:endParaRPr lang="en-US" altLang="zh-TW" sz="4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4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這</a:t>
            </a:r>
            <a:r>
              <a:rPr lang="zh-TW" altLang="en-US" sz="4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是</a:t>
            </a:r>
            <a:r>
              <a:rPr lang="zh-TW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遙控玩具車</a:t>
            </a:r>
            <a:r>
              <a:rPr lang="zh-TW" altLang="en-US" sz="4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4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4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4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這是甚麼顏色的？</a:t>
            </a:r>
            <a:endParaRPr lang="en-US" altLang="zh-TW" sz="4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4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這</a:t>
            </a:r>
            <a:r>
              <a:rPr lang="zh-TW" altLang="en-US" sz="4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是</a:t>
            </a:r>
            <a:r>
              <a:rPr lang="zh-TW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紅色</a:t>
            </a:r>
            <a:r>
              <a:rPr lang="zh-TW" altLang="en-US" sz="4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的。</a:t>
            </a:r>
            <a:endParaRPr lang="en-US" sz="4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EF6307F-C376-47D4-B178-828C003E9500}"/>
              </a:ext>
            </a:extLst>
          </p:cNvPr>
          <p:cNvSpPr txBox="1">
            <a:spLocks/>
          </p:cNvSpPr>
          <p:nvPr/>
        </p:nvSpPr>
        <p:spPr>
          <a:xfrm>
            <a:off x="1181099" y="-3301"/>
            <a:ext cx="9839325" cy="971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zh-TW" altLang="en-US" b="1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再來讀一讀：</a:t>
            </a:r>
            <a:endParaRPr lang="en-US" b="1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06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內容版面配置區 5">
            <a:extLst>
              <a:ext uri="{FF2B5EF4-FFF2-40B4-BE49-F238E27FC236}">
                <a16:creationId xmlns:a16="http://schemas.microsoft.com/office/drawing/2014/main" id="{7E15B25D-627D-48FF-9416-39BB5E119BE7}"/>
              </a:ext>
            </a:extLst>
          </p:cNvPr>
          <p:cNvSpPr txBox="1">
            <a:spLocks/>
          </p:cNvSpPr>
          <p:nvPr/>
        </p:nvSpPr>
        <p:spPr>
          <a:xfrm>
            <a:off x="6659794" y="1630559"/>
            <a:ext cx="4643206" cy="359688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sz="4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這是甚麼？</a:t>
            </a:r>
            <a:endParaRPr lang="en-US" altLang="zh-TW" sz="4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4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這</a:t>
            </a:r>
            <a:r>
              <a:rPr lang="zh-TW" altLang="en-US" sz="4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是</a:t>
            </a:r>
            <a:r>
              <a:rPr lang="zh-TW" altLang="en-US" sz="4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積木</a:t>
            </a:r>
            <a:r>
              <a:rPr lang="zh-TW" altLang="en-US" sz="4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4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4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4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這是甚麼顏色的？</a:t>
            </a:r>
            <a:endParaRPr lang="en-US" altLang="zh-TW" sz="4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4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這</a:t>
            </a:r>
            <a:r>
              <a:rPr lang="zh-TW" altLang="en-US" sz="4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是</a:t>
            </a:r>
            <a:r>
              <a:rPr lang="zh-TW" altLang="en-US" sz="4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綠色</a:t>
            </a:r>
            <a:r>
              <a:rPr lang="zh-TW" altLang="en-US" sz="4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的。</a:t>
            </a:r>
            <a:endParaRPr lang="en-US" sz="4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EF6307F-C376-47D4-B178-828C003E9500}"/>
              </a:ext>
            </a:extLst>
          </p:cNvPr>
          <p:cNvSpPr txBox="1">
            <a:spLocks/>
          </p:cNvSpPr>
          <p:nvPr/>
        </p:nvSpPr>
        <p:spPr>
          <a:xfrm>
            <a:off x="1181099" y="-3301"/>
            <a:ext cx="9839325" cy="971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zh-TW" altLang="en-US" b="1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再來讀一讀：</a:t>
            </a:r>
            <a:endParaRPr lang="en-US" b="1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53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6C7A1D54-F434-4760-8B77-B9B8BB759B80}"/>
              </a:ext>
            </a:extLst>
          </p:cNvPr>
          <p:cNvSpPr txBox="1">
            <a:spLocks/>
          </p:cNvSpPr>
          <p:nvPr/>
        </p:nvSpPr>
        <p:spPr>
          <a:xfrm>
            <a:off x="349545" y="783494"/>
            <a:ext cx="3329826" cy="5909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(1) </a:t>
            </a:r>
            <a:r>
              <a:rPr lang="zh-TW" altLang="en-US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重温詞語</a:t>
            </a:r>
            <a:endParaRPr lang="en-US" sz="36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AEF6307F-C376-47D4-B178-828C003E9500}"/>
              </a:ext>
            </a:extLst>
          </p:cNvPr>
          <p:cNvSpPr txBox="1">
            <a:spLocks/>
          </p:cNvSpPr>
          <p:nvPr/>
        </p:nvSpPr>
        <p:spPr>
          <a:xfrm>
            <a:off x="1181099" y="97494"/>
            <a:ext cx="9839325" cy="76944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TW" b="1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1. </a:t>
            </a:r>
            <a:r>
              <a:rPr lang="zh-TW" altLang="en-US" b="1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讀</a:t>
            </a:r>
            <a:r>
              <a:rPr lang="zh-TW" altLang="en-US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一讀</a:t>
            </a:r>
            <a:endParaRPr lang="en-US" b="1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16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內容版面配置區 5">
            <a:extLst>
              <a:ext uri="{FF2B5EF4-FFF2-40B4-BE49-F238E27FC236}">
                <a16:creationId xmlns:a16="http://schemas.microsoft.com/office/drawing/2014/main" id="{7E15B25D-627D-48FF-9416-39BB5E119BE7}"/>
              </a:ext>
            </a:extLst>
          </p:cNvPr>
          <p:cNvSpPr txBox="1">
            <a:spLocks/>
          </p:cNvSpPr>
          <p:nvPr/>
        </p:nvSpPr>
        <p:spPr>
          <a:xfrm>
            <a:off x="6659794" y="1630559"/>
            <a:ext cx="4643206" cy="359688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sz="4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這是甚麼？</a:t>
            </a:r>
            <a:endParaRPr lang="en-US" altLang="zh-TW" sz="4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4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這</a:t>
            </a:r>
            <a:r>
              <a:rPr lang="zh-TW" altLang="en-US" sz="4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是</a:t>
            </a:r>
            <a:r>
              <a:rPr lang="zh-TW" altLang="en-US" sz="4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玩具熊</a:t>
            </a:r>
            <a:r>
              <a:rPr lang="zh-TW" altLang="en-US" sz="4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4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4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4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這是甚麼顏色的？</a:t>
            </a:r>
            <a:endParaRPr lang="en-US" altLang="zh-TW" sz="4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4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這</a:t>
            </a:r>
            <a:r>
              <a:rPr lang="zh-TW" altLang="en-US" sz="4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是</a:t>
            </a:r>
            <a:r>
              <a:rPr lang="zh-TW" altLang="en-US" sz="4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藍色</a:t>
            </a:r>
            <a:r>
              <a:rPr lang="zh-TW" altLang="en-US" sz="4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zh-TW" altLang="en-US" sz="4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sz="4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EF6307F-C376-47D4-B178-828C003E9500}"/>
              </a:ext>
            </a:extLst>
          </p:cNvPr>
          <p:cNvSpPr txBox="1">
            <a:spLocks/>
          </p:cNvSpPr>
          <p:nvPr/>
        </p:nvSpPr>
        <p:spPr>
          <a:xfrm>
            <a:off x="1181099" y="-3301"/>
            <a:ext cx="9839325" cy="971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zh-TW" altLang="en-US" b="1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再來讀一讀：</a:t>
            </a:r>
            <a:endParaRPr lang="en-US" b="1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69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內容版面配置區 5">
            <a:extLst>
              <a:ext uri="{FF2B5EF4-FFF2-40B4-BE49-F238E27FC236}">
                <a16:creationId xmlns:a16="http://schemas.microsoft.com/office/drawing/2014/main" id="{7E15B25D-627D-48FF-9416-39BB5E119BE7}"/>
              </a:ext>
            </a:extLst>
          </p:cNvPr>
          <p:cNvSpPr txBox="1">
            <a:spLocks/>
          </p:cNvSpPr>
          <p:nvPr/>
        </p:nvSpPr>
        <p:spPr>
          <a:xfrm>
            <a:off x="6659794" y="1630559"/>
            <a:ext cx="4643206" cy="359688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sz="4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這是甚麼？</a:t>
            </a:r>
            <a:endParaRPr lang="en-US" altLang="zh-TW" sz="4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4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這</a:t>
            </a:r>
            <a:r>
              <a:rPr lang="zh-TW" altLang="en-US" sz="4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是</a:t>
            </a:r>
            <a:r>
              <a:rPr lang="zh-TW" altLang="en-US" sz="4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皮球</a:t>
            </a:r>
            <a:r>
              <a:rPr lang="zh-TW" altLang="en-US" sz="4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4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4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4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這是甚麼顏色的？</a:t>
            </a:r>
            <a:endParaRPr lang="en-US" altLang="zh-TW" sz="4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4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這</a:t>
            </a:r>
            <a:r>
              <a:rPr lang="zh-TW" altLang="en-US" sz="4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是</a:t>
            </a:r>
            <a:r>
              <a:rPr lang="zh-TW" altLang="en-US" sz="4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黃色</a:t>
            </a:r>
            <a:r>
              <a:rPr lang="zh-TW" altLang="en-US" sz="4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zh-TW" altLang="en-US" sz="4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sz="4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EF6307F-C376-47D4-B178-828C003E9500}"/>
              </a:ext>
            </a:extLst>
          </p:cNvPr>
          <p:cNvSpPr txBox="1">
            <a:spLocks/>
          </p:cNvSpPr>
          <p:nvPr/>
        </p:nvSpPr>
        <p:spPr>
          <a:xfrm>
            <a:off x="1181099" y="-3301"/>
            <a:ext cx="9839325" cy="971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zh-TW" altLang="en-US" b="1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再來讀一讀：</a:t>
            </a:r>
            <a:endParaRPr lang="en-US" b="1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50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內容版面配置區 7">
            <a:extLst>
              <a:ext uri="{FF2B5EF4-FFF2-40B4-BE49-F238E27FC236}">
                <a16:creationId xmlns:a16="http://schemas.microsoft.com/office/drawing/2014/main" id="{6C7A1D54-F434-4760-8B77-B9B8BB759B80}"/>
              </a:ext>
            </a:extLst>
          </p:cNvPr>
          <p:cNvSpPr txBox="1">
            <a:spLocks/>
          </p:cNvSpPr>
          <p:nvPr/>
        </p:nvSpPr>
        <p:spPr>
          <a:xfrm>
            <a:off x="349545" y="783494"/>
            <a:ext cx="3329826" cy="5909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(1) </a:t>
            </a:r>
            <a:r>
              <a:rPr lang="zh-TW" altLang="en-US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重温詞語</a:t>
            </a:r>
            <a:endParaRPr lang="en-US" sz="3600" dirty="0"/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AEF6307F-C376-47D4-B178-828C003E9500}"/>
              </a:ext>
            </a:extLst>
          </p:cNvPr>
          <p:cNvSpPr txBox="1">
            <a:spLocks/>
          </p:cNvSpPr>
          <p:nvPr/>
        </p:nvSpPr>
        <p:spPr>
          <a:xfrm>
            <a:off x="1181099" y="97494"/>
            <a:ext cx="9839325" cy="76944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TW" b="1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1. </a:t>
            </a:r>
            <a:r>
              <a:rPr lang="zh-TW" altLang="en-US" b="1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讀</a:t>
            </a:r>
            <a:r>
              <a:rPr lang="zh-TW" altLang="en-US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一讀</a:t>
            </a:r>
            <a:endParaRPr lang="en-US" b="1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49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內容版面配置區 7">
            <a:extLst>
              <a:ext uri="{FF2B5EF4-FFF2-40B4-BE49-F238E27FC236}">
                <a16:creationId xmlns:a16="http://schemas.microsoft.com/office/drawing/2014/main" id="{6C7A1D54-F434-4760-8B77-B9B8BB759B80}"/>
              </a:ext>
            </a:extLst>
          </p:cNvPr>
          <p:cNvSpPr txBox="1">
            <a:spLocks/>
          </p:cNvSpPr>
          <p:nvPr/>
        </p:nvSpPr>
        <p:spPr>
          <a:xfrm>
            <a:off x="194002" y="377094"/>
            <a:ext cx="4290912" cy="698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(2) </a:t>
            </a:r>
            <a:r>
              <a:rPr lang="zh-TW" altLang="en-US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學習句式（一）</a:t>
            </a:r>
            <a:endParaRPr lang="en-US" sz="36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75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74E379E1-8A48-4F88-A824-5F4B1E5CE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457" y="365125"/>
            <a:ext cx="10003971" cy="1325563"/>
          </a:xfrm>
        </p:spPr>
        <p:txBody>
          <a:bodyPr/>
          <a:lstStyle/>
          <a:p>
            <a:r>
              <a:rPr lang="zh-HK" altLang="en-US" u="sng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學習目標：</a:t>
            </a:r>
            <a:endParaRPr lang="en-US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9A4C491A-6208-493E-93B1-534434260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457" y="1825625"/>
            <a:ext cx="10003971" cy="4351338"/>
          </a:xfrm>
        </p:spPr>
        <p:txBody>
          <a:bodyPr>
            <a:normAutofit/>
          </a:bodyPr>
          <a:lstStyle/>
          <a:p>
            <a:pPr marL="514350" lvl="0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zh-TW" altLang="en-US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能説出物件名稱及顏色詞。</a:t>
            </a:r>
            <a:endParaRPr lang="en-US" sz="32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514350" lvl="0" indent="-514350">
              <a:spcBef>
                <a:spcPts val="1200"/>
              </a:spcBef>
              <a:buFont typeface="+mj-lt"/>
              <a:buAutoNum type="arabicPeriod"/>
            </a:pPr>
            <a:r>
              <a:rPr lang="zh-TW" altLang="en-US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能運用以下兩組書面語句式對答，交換資訊：</a:t>
            </a:r>
            <a:endParaRPr lang="en-US" sz="32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lvl="1">
              <a:spcBef>
                <a:spcPts val="1200"/>
              </a:spcBef>
            </a:pPr>
            <a:r>
              <a:rPr lang="zh-TW" altLang="en-US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「這是甚麼？」和「這是</a:t>
            </a:r>
            <a:r>
              <a:rPr lang="zh-TW" altLang="en-US" sz="3200" u="sng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（物件名稱）</a:t>
            </a:r>
            <a:r>
              <a:rPr lang="zh-TW" altLang="en-US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。」</a:t>
            </a:r>
            <a:endParaRPr lang="en-US" sz="32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zh-TW" altLang="en-US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「這是甚麼顏色的？」和「這是</a:t>
            </a:r>
            <a:r>
              <a:rPr lang="zh-TW" altLang="en-US" sz="3200" u="sng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（顏色詞）</a:t>
            </a:r>
            <a:r>
              <a:rPr lang="zh-TW" altLang="en-US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的。」</a:t>
            </a:r>
            <a:endParaRPr lang="en-US" sz="32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eriod" startAt="3"/>
            </a:pPr>
            <a:r>
              <a:rPr lang="zh-HK" altLang="en-US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發音正確，吐字清晰；能用陳述、疑問的語氣説話。</a:t>
            </a:r>
            <a:endParaRPr lang="en-US" sz="32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23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:a16="http://schemas.microsoft.com/office/drawing/2014/main" id="{AEF6307F-C376-47D4-B178-828C003E9500}"/>
              </a:ext>
            </a:extLst>
          </p:cNvPr>
          <p:cNvSpPr txBox="1">
            <a:spLocks/>
          </p:cNvSpPr>
          <p:nvPr/>
        </p:nvSpPr>
        <p:spPr>
          <a:xfrm>
            <a:off x="1181099" y="-3301"/>
            <a:ext cx="9839325" cy="971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TW" b="1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2. </a:t>
            </a:r>
            <a:r>
              <a:rPr lang="zh-TW" altLang="en-US" b="1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配對內容拼合活動（一）</a:t>
            </a:r>
            <a:endParaRPr lang="en-US" b="1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967550" y="1891803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這是甚麼？</a:t>
            </a:r>
            <a:endParaRPr 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內容版面配置區 7">
            <a:extLst>
              <a:ext uri="{FF2B5EF4-FFF2-40B4-BE49-F238E27FC236}">
                <a16:creationId xmlns:a16="http://schemas.microsoft.com/office/drawing/2014/main" id="{6C7A1D54-F434-4760-8B77-B9B8BB759B80}"/>
              </a:ext>
            </a:extLst>
          </p:cNvPr>
          <p:cNvSpPr txBox="1">
            <a:spLocks/>
          </p:cNvSpPr>
          <p:nvPr/>
        </p:nvSpPr>
        <p:spPr>
          <a:xfrm>
            <a:off x="349544" y="914120"/>
            <a:ext cx="4287769" cy="698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(1) </a:t>
            </a:r>
            <a:r>
              <a:rPr lang="zh-TW" altLang="en-US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示例：問一問</a:t>
            </a:r>
            <a:endParaRPr lang="en-US" sz="36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97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字方塊 20"/>
          <p:cNvSpPr txBox="1"/>
          <p:nvPr/>
        </p:nvSpPr>
        <p:spPr>
          <a:xfrm>
            <a:off x="4791266" y="5216274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這是</a:t>
            </a:r>
            <a:r>
              <a:rPr lang="zh-TW" altLang="en-US" sz="4400" b="1" u="sng" dirty="0" smtClean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風箏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AEF6307F-C376-47D4-B178-828C003E9500}"/>
              </a:ext>
            </a:extLst>
          </p:cNvPr>
          <p:cNvSpPr txBox="1">
            <a:spLocks/>
          </p:cNvSpPr>
          <p:nvPr/>
        </p:nvSpPr>
        <p:spPr>
          <a:xfrm>
            <a:off x="1181099" y="-3301"/>
            <a:ext cx="9839325" cy="971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TW" b="1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2. </a:t>
            </a:r>
            <a:r>
              <a:rPr lang="zh-TW" altLang="en-US" b="1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配對內容拼合活動（一）</a:t>
            </a:r>
            <a:endParaRPr lang="en-US" b="1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3" name="內容版面配置區 7">
            <a:extLst>
              <a:ext uri="{FF2B5EF4-FFF2-40B4-BE49-F238E27FC236}">
                <a16:creationId xmlns:a16="http://schemas.microsoft.com/office/drawing/2014/main" id="{6C7A1D54-F434-4760-8B77-B9B8BB759B80}"/>
              </a:ext>
            </a:extLst>
          </p:cNvPr>
          <p:cNvSpPr txBox="1">
            <a:spLocks/>
          </p:cNvSpPr>
          <p:nvPr/>
        </p:nvSpPr>
        <p:spPr>
          <a:xfrm>
            <a:off x="349544" y="914120"/>
            <a:ext cx="4287769" cy="698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(1) </a:t>
            </a:r>
            <a:r>
              <a:rPr lang="zh-TW" altLang="en-US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示例：答一答</a:t>
            </a:r>
            <a:endParaRPr lang="en-US" sz="36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05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:a16="http://schemas.microsoft.com/office/drawing/2014/main" id="{AEF6307F-C376-47D4-B178-828C003E9500}"/>
              </a:ext>
            </a:extLst>
          </p:cNvPr>
          <p:cNvSpPr txBox="1">
            <a:spLocks/>
          </p:cNvSpPr>
          <p:nvPr/>
        </p:nvSpPr>
        <p:spPr>
          <a:xfrm>
            <a:off x="1181099" y="-3301"/>
            <a:ext cx="9839325" cy="971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2. </a:t>
            </a: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配對內容拼合活動（一）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8" name="內容版面配置區 7">
            <a:extLst>
              <a:ext uri="{FF2B5EF4-FFF2-40B4-BE49-F238E27FC236}">
                <a16:creationId xmlns:a16="http://schemas.microsoft.com/office/drawing/2014/main" id="{6C7A1D54-F434-4760-8B77-B9B8BB759B80}"/>
              </a:ext>
            </a:extLst>
          </p:cNvPr>
          <p:cNvSpPr txBox="1">
            <a:spLocks/>
          </p:cNvSpPr>
          <p:nvPr/>
        </p:nvSpPr>
        <p:spPr>
          <a:xfrm>
            <a:off x="349544" y="914120"/>
            <a:ext cx="4287769" cy="698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(1) 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示例：貼一貼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43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737</Words>
  <Application>Microsoft Office PowerPoint</Application>
  <PresentationFormat>寬螢幕</PresentationFormat>
  <Paragraphs>115</Paragraphs>
  <Slides>31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9" baseType="lpstr">
      <vt:lpstr>新細明體</vt:lpstr>
      <vt:lpstr>DFKai-SB</vt:lpstr>
      <vt:lpstr>DFKai-SB</vt:lpstr>
      <vt:lpstr>Arial</vt:lpstr>
      <vt:lpstr>Calibri</vt:lpstr>
      <vt:lpstr>Calibri Light</vt:lpstr>
      <vt:lpstr>Times New Roman</vt:lpstr>
      <vt:lpstr>Office 佈景主題</vt:lpstr>
      <vt:lpstr>配對內容拼合 說話活動</vt:lpstr>
      <vt:lpstr>PowerPoint 簡報</vt:lpstr>
      <vt:lpstr>PowerPoint 簡報</vt:lpstr>
      <vt:lpstr>PowerPoint 簡報</vt:lpstr>
      <vt:lpstr>PowerPoint 簡報</vt:lpstr>
      <vt:lpstr>學習目標：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尋寶物：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ewyl</dc:creator>
  <cp:lastModifiedBy>使用者</cp:lastModifiedBy>
  <cp:revision>115</cp:revision>
  <dcterms:created xsi:type="dcterms:W3CDTF">2022-05-05T03:35:25Z</dcterms:created>
  <dcterms:modified xsi:type="dcterms:W3CDTF">2022-12-31T10:35:10Z</dcterms:modified>
</cp:coreProperties>
</file>